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73" r:id="rId4"/>
    <p:sldId id="260" r:id="rId5"/>
    <p:sldId id="271" r:id="rId6"/>
    <p:sldId id="269" r:id="rId7"/>
    <p:sldId id="272" r:id="rId8"/>
    <p:sldId id="268" r:id="rId9"/>
    <p:sldId id="261" r:id="rId10"/>
    <p:sldId id="274" r:id="rId11"/>
    <p:sldId id="276" r:id="rId12"/>
    <p:sldId id="277" r:id="rId13"/>
    <p:sldId id="266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中等深淺樣式 3 - 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0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737F1C-1609-4005-BC48-2BEB67D90964}" type="datetimeFigureOut">
              <a:rPr lang="zh-TW" altLang="en-US" smtClean="0"/>
              <a:t>2016/4/12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A04CC0-9E3F-4382-AC29-9A6D462564A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04CC0-9E3F-4382-AC29-9A6D462564AB}" type="slidenum">
              <a:rPr lang="zh-TW" altLang="en-US" smtClean="0"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8F9F75CA-AE63-47E1-AEBB-9A6C3C02A633}" type="datetimeFigureOut">
              <a:rPr lang="zh-TW" altLang="en-US" smtClean="0"/>
              <a:pPr/>
              <a:t>2016/4/12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矩形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矩形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矩形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75CA-AE63-47E1-AEBB-9A6C3C02A633}" type="datetimeFigureOut">
              <a:rPr lang="zh-TW" altLang="en-US" smtClean="0"/>
              <a:pPr/>
              <a:t>2016/4/12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75CA-AE63-47E1-AEBB-9A6C3C02A633}" type="datetimeFigureOut">
              <a:rPr lang="zh-TW" altLang="en-US" smtClean="0"/>
              <a:pPr/>
              <a:t>2016/4/12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等腰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75CA-AE63-47E1-AEBB-9A6C3C02A633}" type="datetimeFigureOut">
              <a:rPr lang="zh-TW" altLang="en-US" smtClean="0"/>
              <a:pPr/>
              <a:t>2016/4/12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F9F75CA-AE63-47E1-AEBB-9A6C3C02A633}" type="datetimeFigureOut">
              <a:rPr lang="zh-TW" altLang="en-US" smtClean="0"/>
              <a:pPr/>
              <a:t>2016/4/12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75CA-AE63-47E1-AEBB-9A6C3C02A633}" type="datetimeFigureOut">
              <a:rPr lang="zh-TW" altLang="en-US" smtClean="0"/>
              <a:pPr/>
              <a:t>2016/4/12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75CA-AE63-47E1-AEBB-9A6C3C02A633}" type="datetimeFigureOut">
              <a:rPr lang="zh-TW" altLang="en-US" smtClean="0"/>
              <a:pPr/>
              <a:t>2016/4/12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75CA-AE63-47E1-AEBB-9A6C3C02A633}" type="datetimeFigureOut">
              <a:rPr lang="zh-TW" altLang="en-US" smtClean="0"/>
              <a:pPr/>
              <a:t>2016/4/12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75CA-AE63-47E1-AEBB-9A6C3C02A633}" type="datetimeFigureOut">
              <a:rPr lang="zh-TW" altLang="en-US" smtClean="0"/>
              <a:pPr/>
              <a:t>2016/4/12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5" name="直線接點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75CA-AE63-47E1-AEBB-9A6C3C02A633}" type="datetimeFigureOut">
              <a:rPr lang="zh-TW" altLang="en-US" smtClean="0"/>
              <a:pPr/>
              <a:t>2016/4/12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75CA-AE63-47E1-AEBB-9A6C3C02A633}" type="datetimeFigureOut">
              <a:rPr lang="zh-TW" altLang="en-US" smtClean="0"/>
              <a:pPr/>
              <a:t>2016/4/12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F9F75CA-AE63-47E1-AEBB-9A6C3C02A633}" type="datetimeFigureOut">
              <a:rPr lang="zh-TW" altLang="en-US" smtClean="0"/>
              <a:pPr/>
              <a:t>2016/4/12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8" name="直線接點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接點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等腰三角形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3528" y="908720"/>
            <a:ext cx="8638728" cy="2691730"/>
          </a:xfrm>
        </p:spPr>
        <p:txBody>
          <a:bodyPr>
            <a:normAutofit/>
          </a:bodyPr>
          <a:lstStyle/>
          <a:p>
            <a:pPr algn="ctr"/>
            <a:r>
              <a:rPr lang="en-US" altLang="zh-TW" sz="3500" dirty="0" smtClean="0">
                <a:latin typeface="微軟正黑體" pitchFamily="34" charset="-120"/>
                <a:ea typeface="微軟正黑體" pitchFamily="34" charset="-120"/>
              </a:rPr>
              <a:t>Driver behavior and accident frequency in school zones </a:t>
            </a:r>
            <a:br>
              <a:rPr lang="en-US" altLang="zh-TW" sz="3500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3500" dirty="0" smtClean="0">
                <a:latin typeface="微軟正黑體" pitchFamily="34" charset="-120"/>
                <a:ea typeface="微軟正黑體" pitchFamily="34" charset="-120"/>
              </a:rPr>
              <a:t>Assessing </a:t>
            </a:r>
            <a:r>
              <a:rPr lang="en-US" altLang="zh-TW" sz="3500" dirty="0" smtClean="0">
                <a:latin typeface="微軟正黑體" pitchFamily="34" charset="-120"/>
                <a:ea typeface="微軟正黑體" pitchFamily="34" charset="-120"/>
              </a:rPr>
              <a:t>the impact of sign saturation</a:t>
            </a:r>
            <a:endParaRPr lang="zh-TW" altLang="en-US" sz="35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87624" y="3789040"/>
            <a:ext cx="8208912" cy="1752600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zh-TW" altLang="en-US" sz="28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作者：</a:t>
            </a:r>
            <a:endParaRPr lang="en-US" altLang="zh-TW" sz="2800" dirty="0" smtClean="0">
              <a:solidFill>
                <a:srgbClr val="00206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sz="28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8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           </a:t>
            </a:r>
            <a:r>
              <a:rPr lang="en-US" altLang="zh-TW" sz="28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Lesley </a:t>
            </a:r>
            <a:r>
              <a:rPr lang="en-US" altLang="zh-TW" sz="2800" dirty="0" err="1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Strawderman</a:t>
            </a:r>
            <a:r>
              <a:rPr lang="en-US" altLang="zh-TW" sz="28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*, </a:t>
            </a:r>
            <a:r>
              <a:rPr lang="en-US" altLang="zh-TW" sz="2800" dirty="0" err="1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Md</a:t>
            </a:r>
            <a:r>
              <a:rPr lang="en-US" altLang="zh-TW" sz="28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800" dirty="0" err="1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Mahmudur</a:t>
            </a:r>
            <a:r>
              <a:rPr lang="en-US" altLang="zh-TW" sz="28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8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  <a:endParaRPr lang="en-US" altLang="zh-TW" sz="2800" dirty="0" smtClean="0">
              <a:solidFill>
                <a:srgbClr val="00206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en-US" altLang="zh-TW" sz="28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8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28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            </a:t>
            </a:r>
            <a:r>
              <a:rPr lang="en-US" altLang="zh-TW" sz="2800" dirty="0" err="1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Rahman</a:t>
            </a:r>
            <a:r>
              <a:rPr lang="en-US" altLang="zh-TW" sz="28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en-US" altLang="zh-TW" sz="2800" dirty="0" err="1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Yunchen</a:t>
            </a:r>
            <a:r>
              <a:rPr lang="en-US" altLang="zh-TW" sz="28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Huang, </a:t>
            </a:r>
            <a:r>
              <a:rPr lang="en-US" altLang="zh-TW" sz="2800" dirty="0" err="1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Apurba</a:t>
            </a:r>
            <a:r>
              <a:rPr lang="en-US" altLang="zh-TW" sz="28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Nandi </a:t>
            </a:r>
            <a:endParaRPr lang="en-US" altLang="zh-TW" sz="2800" dirty="0" smtClean="0">
              <a:solidFill>
                <a:srgbClr val="00206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/>
            <a:endParaRPr lang="en-US" altLang="zh-TW" sz="2800" dirty="0" smtClean="0">
              <a:solidFill>
                <a:srgbClr val="00206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sz="28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學生：李家萱  </a:t>
            </a:r>
            <a:endParaRPr lang="zh-TW" altLang="en-US" sz="2800" dirty="0">
              <a:solidFill>
                <a:srgbClr val="00206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研究結果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發現標誌飽和、車速、遵守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事故發生頻率有顯著影響。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調查不同時間，超速在週末清晨更加普遍。 </a:t>
            </a:r>
          </a:p>
          <a:p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</p:nvPr>
        </p:nvGraphicFramePr>
        <p:xfrm>
          <a:off x="827584" y="1700808"/>
          <a:ext cx="5486400" cy="28985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標楷體" pitchFamily="65" charset="-120"/>
                          <a:ea typeface="標楷體" pitchFamily="65" charset="-120"/>
                        </a:rPr>
                        <a:t>Level</a:t>
                      </a:r>
                      <a:endParaRPr lang="zh-TW" altLang="en-US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平均車速</a:t>
                      </a:r>
                      <a:r>
                        <a:rPr lang="en-US" altLang="zh-TW" dirty="0" smtClean="0"/>
                        <a:t>/</a:t>
                      </a:r>
                      <a:r>
                        <a:rPr lang="zh-TW" altLang="en-US" dirty="0" smtClean="0"/>
                        <a:t>遵守指數</a:t>
                      </a:r>
                      <a:endParaRPr lang="zh-TW" altLang="en-US" dirty="0"/>
                    </a:p>
                  </a:txBody>
                  <a:tcPr/>
                </a:tc>
              </a:tr>
              <a:tr h="607472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午夜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~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早上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6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48.70 </a:t>
                      </a:r>
                      <a:r>
                        <a:rPr lang="en-US" altLang="zh-TW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TW" alt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7.93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早上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6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點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~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中午</a:t>
                      </a:r>
                      <a:endParaRPr lang="en-US" altLang="zh-TW" sz="1800" kern="1200" dirty="0" smtClean="0">
                        <a:solidFill>
                          <a:schemeClr val="dk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43.95 /</a:t>
                      </a:r>
                      <a:r>
                        <a:rPr lang="zh-TW" alt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20.79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中午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~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下午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6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點</a:t>
                      </a:r>
                      <a:endParaRPr lang="en-US" altLang="zh-TW" sz="1800" kern="1200" dirty="0" smtClean="0">
                        <a:solidFill>
                          <a:schemeClr val="dk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42.60 /</a:t>
                      </a:r>
                      <a:r>
                        <a:rPr lang="zh-TW" alt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8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26.92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</a:tr>
              <a:tr h="194424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下午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6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點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~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午夜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43.46/</a:t>
                      </a:r>
                      <a:r>
                        <a:rPr lang="zh-TW" alt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19.19</a:t>
                      </a:r>
                      <a:endParaRPr lang="zh-TW" altLang="en-US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3074" name="Picture 2" descr="C:\Users\Administrator\Pictures\sshot-1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348880"/>
            <a:ext cx="8802644" cy="14913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結論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539552" y="1196752"/>
            <a:ext cx="8229600" cy="464137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即便在校區，仍無法讓駕駛減速。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早上和半夜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農村的道路易超速。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比起低飽和度的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線道，高飽和度的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線道，低速且高遵守率。因此，校區的道路採用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線道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比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線道好。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無法證明標誌飽和是負面影響。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未來最好使用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數位且動態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的標誌。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背景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動機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駕駛看到太多相同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標誌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，不會再注意標誌。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預期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因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不遵守標誌上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速度，對學校周圍的安全產生負面影響。 </a:t>
            </a: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本研究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主要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探討校區附近的駕駛行為和事故頻率。</a:t>
            </a: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關聯圖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86740" y="1984692"/>
            <a:ext cx="7970520" cy="3406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研究方法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49636" cy="4525963"/>
          </a:xfrm>
        </p:spPr>
        <p:txBody>
          <a:bodyPr>
            <a:normAutofit/>
          </a:bodyPr>
          <a:lstStyle/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提出方法計算校區標誌飽和度。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step1.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對於每一個單獨的標誌，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經度緯度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來計算標誌之間的距離。如果該距離小於預先指定的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0.426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英里，這兩個標誌被認為是在同一校區。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step2.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對於每一個單獨的校區，學校的數量以位於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英里半徑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內來計數。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研究方法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</p:nvPr>
        </p:nvGraphicFramePr>
        <p:xfrm>
          <a:off x="142844" y="142852"/>
          <a:ext cx="6583680" cy="313763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71528"/>
                <a:gridCol w="1928826"/>
                <a:gridCol w="1857388"/>
                <a:gridCol w="1825938"/>
              </a:tblGrid>
              <a:tr h="612984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研究目標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應變數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自變數</a:t>
                      </a:r>
                      <a:endParaRPr lang="en-US" altLang="zh-TW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717242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標楷體" pitchFamily="65" charset="-120"/>
                          <a:ea typeface="標楷體" pitchFamily="65" charset="-120"/>
                        </a:rPr>
                        <a:t>study1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調查</a:t>
                      </a:r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每天的駕駛行為</a:t>
                      </a:r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變數</a:t>
                      </a:r>
                      <a:endParaRPr lang="en-US" altLang="zh-TW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l"/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車速</a:t>
                      </a:r>
                      <a:endParaRPr lang="en-US" altLang="zh-TW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遵守限速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天數</a:t>
                      </a:r>
                      <a:endParaRPr lang="en-US" altLang="zh-TW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737152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調查標誌飽和對</a:t>
                      </a:r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駕駛行為</a:t>
                      </a:r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的影響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車速</a:t>
                      </a:r>
                      <a:endParaRPr lang="en-US" altLang="zh-TW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遵守限速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標誌飽和</a:t>
                      </a:r>
                      <a:endParaRPr lang="en-US" altLang="zh-TW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道路型態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8460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標楷體" pitchFamily="65" charset="-120"/>
                          <a:ea typeface="標楷體" pitchFamily="65" charset="-120"/>
                        </a:rPr>
                        <a:t>study2</a:t>
                      </a:r>
                      <a:endParaRPr lang="zh-TW" altLang="en-US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調查標誌飽和對</a:t>
                      </a:r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事故頻率</a:t>
                      </a:r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的影響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事故頻率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標誌飽和</a:t>
                      </a:r>
                      <a:endParaRPr lang="en-US" altLang="zh-TW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線道數目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4286248" y="3080372"/>
          <a:ext cx="4500594" cy="37776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00264"/>
                <a:gridCol w="2500330"/>
              </a:tblGrid>
              <a:tr h="4915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自變項</a:t>
                      </a:r>
                    </a:p>
                    <a:p>
                      <a:pPr algn="ctr"/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標楷體" pitchFamily="65" charset="-120"/>
                          <a:ea typeface="標楷體" pitchFamily="65" charset="-120"/>
                        </a:rPr>
                        <a:t>Level</a:t>
                      </a:r>
                      <a:endParaRPr lang="zh-TW" altLang="en-US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12173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kern="1200" dirty="0" smtClean="0">
                          <a:latin typeface="標楷體" pitchFamily="65" charset="-120"/>
                          <a:ea typeface="標楷體" pitchFamily="65" charset="-120"/>
                        </a:rPr>
                        <a:t>一天時間</a:t>
                      </a:r>
                      <a:endParaRPr lang="en-US" altLang="zh-TW" sz="1800" kern="12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午夜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~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早上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6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點</a:t>
                      </a:r>
                      <a:endParaRPr lang="en-US" altLang="zh-TW" sz="1800" kern="1200" dirty="0" smtClean="0">
                        <a:solidFill>
                          <a:schemeClr val="dk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早上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6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點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~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中午</a:t>
                      </a:r>
                      <a:endParaRPr lang="en-US" altLang="zh-TW" sz="1800" kern="1200" dirty="0" smtClean="0">
                        <a:solidFill>
                          <a:schemeClr val="dk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中午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~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下午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6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點</a:t>
                      </a:r>
                      <a:endParaRPr lang="en-US" altLang="zh-TW" sz="1800" kern="1200" dirty="0" smtClean="0">
                        <a:solidFill>
                          <a:schemeClr val="dk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下午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6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點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~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午夜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486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kern="1200" dirty="0" smtClean="0">
                          <a:latin typeface="標楷體" pitchFamily="65" charset="-120"/>
                          <a:ea typeface="標楷體" pitchFamily="65" charset="-120"/>
                        </a:rPr>
                        <a:t>一</a:t>
                      </a:r>
                      <a:r>
                        <a:rPr lang="zh-TW" altLang="en-US" sz="1800" kern="1200" dirty="0" smtClean="0">
                          <a:latin typeface="標楷體" pitchFamily="65" charset="-120"/>
                          <a:ea typeface="標楷體" pitchFamily="65" charset="-120"/>
                        </a:rPr>
                        <a:t>週</a:t>
                      </a:r>
                      <a:r>
                        <a:rPr lang="zh-TW" altLang="zh-TW" sz="1800" kern="1200" dirty="0" smtClean="0">
                          <a:latin typeface="標楷體" pitchFamily="65" charset="-120"/>
                          <a:ea typeface="標楷體" pitchFamily="65" charset="-120"/>
                        </a:rPr>
                        <a:t>中的天數</a:t>
                      </a:r>
                      <a:endParaRPr lang="en-US" altLang="zh-TW" sz="1800" kern="12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標楷體" pitchFamily="65" charset="-120"/>
                          <a:ea typeface="標楷體" pitchFamily="65" charset="-120"/>
                        </a:rPr>
                        <a:t>7days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kern="1200" dirty="0" smtClean="0">
                          <a:latin typeface="標楷體" pitchFamily="65" charset="-120"/>
                          <a:ea typeface="標楷體" pitchFamily="65" charset="-120"/>
                        </a:rPr>
                        <a:t>標誌飽和</a:t>
                      </a:r>
                      <a:endParaRPr lang="en-US" altLang="zh-TW" sz="1800" kern="12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高飽和度</a:t>
                      </a:r>
                      <a:endParaRPr lang="en-US" altLang="zh-TW" sz="1800" kern="1200" dirty="0" smtClean="0">
                        <a:solidFill>
                          <a:schemeClr val="dk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低飽和度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kern="1200" dirty="0" smtClean="0">
                          <a:latin typeface="標楷體" pitchFamily="65" charset="-120"/>
                          <a:ea typeface="標楷體" pitchFamily="65" charset="-120"/>
                        </a:rPr>
                        <a:t>道路類型</a:t>
                      </a:r>
                    </a:p>
                    <a:p>
                      <a:pPr algn="ctr"/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</a:t>
                      </a:r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線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道</a:t>
                      </a:r>
                      <a:endParaRPr lang="en-US" altLang="zh-TW" sz="1800" kern="1200" dirty="0" smtClean="0">
                        <a:solidFill>
                          <a:schemeClr val="dk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4</a:t>
                      </a:r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線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道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研究方法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該研究小組負責交通流量感應器的</a:t>
            </a:r>
            <a:r>
              <a:rPr lang="zh-TW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程式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和</a:t>
            </a:r>
            <a:r>
              <a:rPr lang="zh-TW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決定精確位置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來安裝感應器。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密西西比州運輸部人員負責</a:t>
            </a:r>
            <a:r>
              <a:rPr lang="zh-TW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控制交通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、在道路上</a:t>
            </a:r>
            <a:r>
              <a:rPr lang="zh-TW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安裝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交通流量感應器。</a:t>
            </a: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收集數據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從車禍庫得到一年車禍意外數量。樣本量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總共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為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79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校區。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其中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19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校區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低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，校區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52(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中間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，與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校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區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標誌高飽和。為了研究標誌飽和對車禍頻率的影響，只抽出</a:t>
            </a:r>
            <a:r>
              <a:rPr lang="zh-TW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高和低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做為數據。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然而，為了研究調查事故頻率數據對道路類型的影響，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79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校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區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都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被納入分析，因為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道路都是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線道或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線道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研究程序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車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速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小於每小時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英里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，從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數據中刪除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使用完整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168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小時車速數據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為研究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每天的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駕駛行為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在許多學區，速限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通常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是在上課和下課時間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，為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上課時間前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分和後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&amp;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放學時間前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分和後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分鐘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其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餘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時間數據都被刪除。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研究結果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發現標誌飽和、車速、遵守和事故發生頻率有顯著影響。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調查不同時間，超速在週末清晨更加普遍。 </a:t>
            </a:r>
          </a:p>
          <a:p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原創">
  <a:themeElements>
    <a:clrScheme name="原創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原創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原創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794</TotalTime>
  <Words>605</Words>
  <Application>Microsoft Office PowerPoint</Application>
  <PresentationFormat>如螢幕大小 (4:3)</PresentationFormat>
  <Paragraphs>89</Paragraphs>
  <Slides>13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原創</vt:lpstr>
      <vt:lpstr>Driver behavior and accident frequency in school zones  Assessing the impact of sign saturation</vt:lpstr>
      <vt:lpstr>背景動機</vt:lpstr>
      <vt:lpstr>關聯圖</vt:lpstr>
      <vt:lpstr>研究方法</vt:lpstr>
      <vt:lpstr>研究方法</vt:lpstr>
      <vt:lpstr>研究方法</vt:lpstr>
      <vt:lpstr>收集數據</vt:lpstr>
      <vt:lpstr>研究程序</vt:lpstr>
      <vt:lpstr>研究結果</vt:lpstr>
      <vt:lpstr>研究結果</vt:lpstr>
      <vt:lpstr>投影片 11</vt:lpstr>
      <vt:lpstr>投影片 12</vt:lpstr>
      <vt:lpstr>結論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Administrator</dc:creator>
  <cp:lastModifiedBy>Administrator</cp:lastModifiedBy>
  <cp:revision>26</cp:revision>
  <dcterms:created xsi:type="dcterms:W3CDTF">2015-10-20T08:59:29Z</dcterms:created>
  <dcterms:modified xsi:type="dcterms:W3CDTF">2016-04-12T12:12:54Z</dcterms:modified>
</cp:coreProperties>
</file>